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notesMasterIdLst>
    <p:notesMasterId r:id="rId22"/>
  </p:notesMasterIdLst>
  <p:sldIdLst>
    <p:sldId id="267" r:id="rId2"/>
    <p:sldId id="916" r:id="rId3"/>
    <p:sldId id="917" r:id="rId4"/>
    <p:sldId id="901" r:id="rId5"/>
    <p:sldId id="854" r:id="rId6"/>
    <p:sldId id="858" r:id="rId7"/>
    <p:sldId id="913" r:id="rId8"/>
    <p:sldId id="914" r:id="rId9"/>
    <p:sldId id="912" r:id="rId10"/>
    <p:sldId id="904" r:id="rId11"/>
    <p:sldId id="918" r:id="rId12"/>
    <p:sldId id="919" r:id="rId13"/>
    <p:sldId id="920" r:id="rId14"/>
    <p:sldId id="921" r:id="rId15"/>
    <p:sldId id="911" r:id="rId16"/>
    <p:sldId id="922" r:id="rId17"/>
    <p:sldId id="923" r:id="rId18"/>
    <p:sldId id="924" r:id="rId19"/>
    <p:sldId id="902" r:id="rId20"/>
    <p:sldId id="28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AC1677A-3C57-5A48-AAE5-90BC51130A3F}">
          <p14:sldIdLst>
            <p14:sldId id="267"/>
            <p14:sldId id="916"/>
            <p14:sldId id="917"/>
            <p14:sldId id="901"/>
            <p14:sldId id="854"/>
          </p14:sldIdLst>
        </p14:section>
        <p14:section name="Instance Set-Up" id="{E1A3B794-DC73-A147-90DB-F2B62F88DD70}">
          <p14:sldIdLst>
            <p14:sldId id="858"/>
            <p14:sldId id="913"/>
            <p14:sldId id="914"/>
          </p14:sldIdLst>
        </p14:section>
        <p14:section name="Single Product" id="{997B4BAA-10F0-2D4C-8589-AC576E192697}">
          <p14:sldIdLst>
            <p14:sldId id="912"/>
            <p14:sldId id="904"/>
            <p14:sldId id="918"/>
            <p14:sldId id="919"/>
            <p14:sldId id="920"/>
            <p14:sldId id="921"/>
          </p14:sldIdLst>
        </p14:section>
        <p14:section name="Pitfalls" id="{D7407467-B66F-7F40-B56B-05F204C2B257}">
          <p14:sldIdLst>
            <p14:sldId id="911"/>
            <p14:sldId id="922"/>
            <p14:sldId id="923"/>
            <p14:sldId id="924"/>
          </p14:sldIdLst>
        </p14:section>
        <p14:section name="Conclusion and Future Work" id="{01665DD1-3FCE-F94A-BF3C-F2BBE7374E55}">
          <p14:sldIdLst>
            <p14:sldId id="902"/>
            <p14:sldId id="288"/>
          </p14:sldIdLst>
        </p14:section>
        <p14:section name="Competitive Pricing" id="{35532DC2-CF87-5B48-94E1-3A64D9CD68DF}">
          <p14:sldIdLst/>
        </p14:section>
        <p14:section name="Assortment" id="{40259596-5CA1-5340-8EAC-251F031C6D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515151"/>
    <a:srgbClr val="D6D6D6"/>
    <a:srgbClr val="797979"/>
    <a:srgbClr val="000000"/>
    <a:srgbClr val="929292"/>
    <a:srgbClr val="CBCBCB"/>
    <a:srgbClr val="424242"/>
    <a:srgbClr val="AAAAAA"/>
    <a:srgbClr val="FA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25" autoAdjust="0"/>
    <p:restoredTop sz="79521"/>
  </p:normalViewPr>
  <p:slideViewPr>
    <p:cSldViewPr snapToGrid="0" snapToObjects="1">
      <p:cViewPr varScale="1">
        <p:scale>
          <a:sx n="88" d="100"/>
          <a:sy n="88" d="100"/>
        </p:scale>
        <p:origin x="208" y="4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61FF9-6E71-7D42-A6E3-1A3B5550DF7D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2A660-B5A9-DD4E-88B8-20936D2AA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1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18 mins (20 max)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Structure: Talk about everything we do. Specify to the single product case, with many qualifications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5 mini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2.5 flash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Haiku 4.5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0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2951-9938-3828-AF68-B10D194B9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9E0A52-FE43-CC51-E7AC-21E4C05E3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9EBD9B-D2BF-C0F3-9B5A-591C03898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46AE0-8499-BFF0-67C6-542DC1A50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34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CB092-01DC-0B7C-ED8F-DDB00A461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C6BE5-4C56-E285-4590-CEA89E5FBD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6419C1-15EE-247E-1FDE-DD922881B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93DAA-BEA5-871C-3273-B7853A530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61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F8A48-2E3F-F9A1-A887-00431CC3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7F2F9-76AC-5A61-D7D4-8F10D2691D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211542-28A6-6BF1-9FCC-A34052982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701B-9C78-ECD1-CD23-B0A5D4F463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97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864B9-EA96-8140-429A-BF9BFCFE8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066F79-4539-E1D5-EF2F-E44DCFDAA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7A3703-0264-82F3-F1CE-3C8447F88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9550-286C-8C4D-E81B-A73C5E862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90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4852F-5A96-AC5C-6B46-34EEAB4E2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6994F-113F-36E7-D5FA-7A94D4D67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9C73F-1309-5447-34F7-AC7C49CD2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02260-D447-C7D2-8484-2C214E827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80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A6030-A3AF-F316-20B6-5E9AC0849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B2F4-EC5D-FB3C-EA22-1C982C4D9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0C4D95-C33F-C26B-CFC7-EE913A5411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E3927-F3CE-7520-C7BC-925193408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99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34693-AFF4-1485-A0F4-D7BD0F0B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081D5-54CC-A6DF-504A-4637532C7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204153-C61A-37B0-EA04-255435EC5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9361E-7919-93E3-1260-D4A71CF569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01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413B-6C00-EF8A-CFDB-3E2D34261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869812-C94D-D1E7-72B9-2E631CF58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D1029-3877-E76F-E1CE-3B8F36FDE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A5626-F2A5-BF58-91EC-D86A626D72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39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A72A6-A120-3A06-F406-BCA73FD77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0EF15A-2F41-DFB9-302F-A150DEC2F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8E9D54-5CAB-F8D5-AB6E-4894BEEAF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01B8D-B020-9636-23DC-E00B3FD72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07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AA6AA-8F3D-2EF8-5CE7-1BDF423E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9EDEA-BC4E-76E7-2699-129ED89F5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2F7FF-4FD3-443A-FC1A-84425581A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33681-FADC-60F1-8FA1-37C788159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31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44BE8-AA83-D4EA-2F56-24384272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5F4E5B-2FA1-9D85-02DC-725D6D1EC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356132-3833-A156-F856-9EE2A2CE0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07973-87C3-084A-22F1-E6AC72626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09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1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ABD4-749E-63EE-A337-377A1F4C2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60E57-65C4-3E59-EF67-03C55DB78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AE60CE-9DA1-1E40-1F87-D981BD382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818FC-C944-BF45-29B6-E53BEFF82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1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9D022-926B-35DB-2418-729AB17C5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3043A-033D-0964-3065-BE61EFD1C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8DB9C6-095A-1F53-399D-A9D4E4F84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25D3F-2742-985B-8EED-28F47E6CF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74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71DB1-053D-46AE-9B5A-7FC70BBFB3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6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17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4A42B-C8A3-66A9-79B6-AEA9EB700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ABE7BC-031C-A165-6C2B-325AC6B616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CE807-0A71-67FF-ECCB-FA07832E0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784B3-8E8C-1815-9EDA-A7C443A84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89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9C368-4C34-50B7-D736-34EB0131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5F574E-5EE6-2D4F-710F-816685E97A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B0ED7B-116D-782A-A96F-989C2DE6F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3E0F-0E77-7E90-E55E-6BD63DA6E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79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4DEBC-A3F2-8D3E-7AA5-23F3645DF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595BA3-50A8-7EDD-7398-4CF2580B6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196F7-F6A1-631C-FAFB-3E91CE3E6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A799E-FCAD-8DA4-4AB6-23A4C3CB04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2A660-B5A9-DD4E-88B8-20936D2AA6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7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FE1-663E-D14C-990B-11DB6B877EBD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908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74D5-BA00-6F41-AB0B-DCD391DE5776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50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C2D70-F31E-494C-B840-2DC81AB6EE30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58F5-27E6-7C4B-A39D-E79A0F6B7C6D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00200" y="6515100"/>
            <a:ext cx="5901189" cy="32004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826240" y="6492240"/>
            <a:ext cx="365760" cy="365760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34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661D-F35E-034C-BD5B-1C99DFEFBD9A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93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A0A9-D5B3-2D47-B7B2-6A18F69F1FA5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24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D247-D546-CF4C-8CAA-71ADEA9024A7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56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B8534-7DC6-BF43-9C37-EA06F98BB6CA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6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1452-794D-D540-BDC2-FEFA706F04D6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87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4051-1E94-CD4C-9DE7-83E038D46D99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9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387E883-D8E5-D849-9BA7-05BB854B017C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05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4D93B28-398F-854C-B4F5-2D69E3DC2B81}" type="datetime1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537960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26240" y="649224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9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mailto:mih140@pitt.edu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hyperlink" Target="https://ovncylmz.shinyapps.io/ai-pricing-benchmarks/" TargetMode="External"/><Relationship Id="rId4" Type="http://schemas.openxmlformats.org/officeDocument/2006/relationships/hyperlink" Target="mhamilton-pitt.github.i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672B93D-D69B-3848-A3F7-341D99631C09}"/>
              </a:ext>
            </a:extLst>
          </p:cNvPr>
          <p:cNvGrpSpPr/>
          <p:nvPr/>
        </p:nvGrpSpPr>
        <p:grpSpPr>
          <a:xfrm>
            <a:off x="1109074" y="2736845"/>
            <a:ext cx="10008904" cy="893698"/>
            <a:chOff x="1212998" y="2730379"/>
            <a:chExt cx="10008904" cy="8936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157B6-ED9E-CB4D-B4CC-BF9BDFC965C4}"/>
                </a:ext>
              </a:extLst>
            </p:cNvPr>
            <p:cNvSpPr txBox="1"/>
            <p:nvPr/>
          </p:nvSpPr>
          <p:spPr>
            <a:xfrm>
              <a:off x="1386453" y="3100857"/>
              <a:ext cx="983544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8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Can LLMs Price Optimally? Evidence from Pricing Benchmarks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224AC38-E17E-7F49-A4C7-AB4063E4BF22}"/>
                </a:ext>
              </a:extLst>
            </p:cNvPr>
            <p:cNvGrpSpPr/>
            <p:nvPr/>
          </p:nvGrpSpPr>
          <p:grpSpPr>
            <a:xfrm>
              <a:off x="1212998" y="2730379"/>
              <a:ext cx="9835449" cy="744919"/>
              <a:chOff x="1086701" y="2994647"/>
              <a:chExt cx="9164117" cy="617215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7277D46-7D76-F44B-A09E-B9910EBCD5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61327" y="2994647"/>
                <a:ext cx="0" cy="61721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3DE43DC-FE87-B449-98CE-234D7B333E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86701" y="3218772"/>
                <a:ext cx="916411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7C44A6A-A084-EA4D-AFC2-D15FC9CC2B7F}"/>
              </a:ext>
            </a:extLst>
          </p:cNvPr>
          <p:cNvSpPr txBox="1"/>
          <p:nvPr/>
        </p:nvSpPr>
        <p:spPr>
          <a:xfrm>
            <a:off x="2671304" y="3954460"/>
            <a:ext cx="69419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Qiqi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 Hao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en-US" sz="2400" b="1" dirty="0">
                <a:latin typeface="Baskerville" panose="02020502070401020303" pitchFamily="18" charset="0"/>
                <a:ea typeface="Baskerville" panose="02020502070401020303" pitchFamily="18" charset="0"/>
              </a:rPr>
              <a:t>Michael Hamilton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  <a:r>
              <a:rPr lang="en-US" sz="2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Övünç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 Yılmaz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</a:t>
            </a:r>
          </a:p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Maxime Cohen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5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Titing Cui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4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Alex Lim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, Xindi Shao</a:t>
            </a:r>
            <a:r>
              <a:rPr lang="en-US" sz="2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EFE1F7-158C-FA47-88CA-AB24B2D6761C}"/>
              </a:ext>
            </a:extLst>
          </p:cNvPr>
          <p:cNvSpPr txBox="1"/>
          <p:nvPr/>
        </p:nvSpPr>
        <p:spPr>
          <a:xfrm>
            <a:off x="298566" y="4919136"/>
            <a:ext cx="11362846" cy="14003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Baruch College, CUNY </a:t>
            </a:r>
          </a:p>
          <a:p>
            <a:pPr algn="ctr"/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University of Pittsburgh,</a:t>
            </a:r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School of Business </a:t>
            </a:r>
          </a:p>
          <a:p>
            <a:pPr algn="ctr"/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Leeds School of Business, University of Colorado Boulder</a:t>
            </a:r>
          </a:p>
          <a:p>
            <a:pPr algn="ctr"/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4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Collins School of Business, University of Tulsa</a:t>
            </a:r>
          </a:p>
          <a:p>
            <a:pPr algn="ctr"/>
            <a:r>
              <a:rPr lang="en-US" sz="1700" i="1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5</a:t>
            </a:r>
            <a:r>
              <a:rPr lang="en-US" sz="1700" i="1" dirty="0">
                <a:latin typeface="Baskerville" panose="02020502070401020303" pitchFamily="18" charset="0"/>
                <a:ea typeface="Baskerville" panose="02020502070401020303" pitchFamily="18" charset="0"/>
              </a:rPr>
              <a:t>Bensadoun School of Retail Management, McGill University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845745-5576-9FE5-0E18-72EAE4C98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50" y="241589"/>
            <a:ext cx="2902861" cy="123916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AC9BEC-B3D3-4821-87A2-F98DCAE7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RMP 2026 @ </a:t>
            </a:r>
            <a:r>
              <a:rPr lang="en-US" dirty="0" err="1"/>
              <a:t>UMich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7BA916-7042-40FE-951B-A9AD540B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5" name="Picture 14" descr="Zicklin School of Business | Baruch College -">
            <a:extLst>
              <a:ext uri="{FF2B5EF4-FFF2-40B4-BE49-F238E27FC236}">
                <a16:creationId xmlns:a16="http://schemas.microsoft.com/office/drawing/2014/main" id="{833D3944-2B2C-418C-91AC-F8ECABE71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515" y="377919"/>
            <a:ext cx="3262388" cy="1058464"/>
          </a:xfrm>
          <a:prstGeom prst="rect">
            <a:avLst/>
          </a:prstGeom>
        </p:spPr>
      </p:pic>
      <p:pic>
        <p:nvPicPr>
          <p:cNvPr id="17" name="Picture 16" descr="Leeds Visual Style Guide | Leeds School of Business | University of  Colorado Boulder">
            <a:extLst>
              <a:ext uri="{FF2B5EF4-FFF2-40B4-BE49-F238E27FC236}">
                <a16:creationId xmlns:a16="http://schemas.microsoft.com/office/drawing/2014/main" id="{AA22FFEC-BD72-1C29-EB48-8570D3511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7907" y="506849"/>
            <a:ext cx="4346429" cy="741791"/>
          </a:xfrm>
          <a:prstGeom prst="rect">
            <a:avLst/>
          </a:prstGeom>
        </p:spPr>
      </p:pic>
      <p:pic>
        <p:nvPicPr>
          <p:cNvPr id="18" name="Picture 10" descr="undefined">
            <a:extLst>
              <a:ext uri="{FF2B5EF4-FFF2-40B4-BE49-F238E27FC236}">
                <a16:creationId xmlns:a16="http://schemas.microsoft.com/office/drawing/2014/main" id="{019A2898-19CF-6104-C8BD-59448FF3A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818" y="1674921"/>
            <a:ext cx="2668905" cy="98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CC3236-E87D-D39F-6E36-7E5B060EA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9297" y="1818730"/>
            <a:ext cx="3430345" cy="82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6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7B83B-E21B-41C5-E9F8-02960CFA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9302DFC-9904-7D97-E7CC-5CDC7E30E9B2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1429A0-A06D-F980-66C3-FEF61CEE1B6B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211E749-E269-FF6D-08F3-0B066B58F4CD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 (4500+ Instances)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8FBE02-C09F-CC79-E073-7C7C07D22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4C540-5DAB-CDC3-6887-4A1178F3C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BC7A4-C41A-E6C8-60B8-2D0E47FB8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252" y="2676926"/>
            <a:ext cx="7524745" cy="3500817"/>
          </a:xfrm>
          <a:prstGeom prst="rect">
            <a:avLst/>
          </a:prstGeom>
          <a:ln w="31750">
            <a:solidFill>
              <a:srgbClr val="0000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C9BDC4-75A1-62AC-4A50-6E44D8D51161}"/>
              </a:ext>
            </a:extLst>
          </p:cNvPr>
          <p:cNvSpPr txBox="1"/>
          <p:nvPr/>
        </p:nvSpPr>
        <p:spPr>
          <a:xfrm>
            <a:off x="463393" y="1027621"/>
            <a:ext cx="10612177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Overall, Gemini (2.91%) &gt;* Claude (3.50%) &gt;* GPT (4.43%) &gt;* Hindsight (5.48%)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Pricing is relatively aggressive by all LLMs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Under-pricing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is 5% less than optimal, </a:t>
            </a: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over-pricing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is 5% more than optimal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29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CE7CC-2A3D-91D5-FB87-FC1934600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A688E6-1915-7105-95CA-A39B4263F408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D2720-7A8D-C5F8-9F70-07DF802B356D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E4E5EE3-98D2-02E2-E50D-8EB3D6FA097F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 (4500+ Instances)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DE5A05-60B6-81F3-913C-E042AD35E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C5DAD-5B42-EA3E-EFBA-B45F62C1C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D380F7-19C7-1283-56E0-4E0824C760F3}"/>
              </a:ext>
            </a:extLst>
          </p:cNvPr>
          <p:cNvSpPr txBox="1"/>
          <p:nvPr/>
        </p:nvSpPr>
        <p:spPr>
          <a:xfrm>
            <a:off x="463393" y="1027621"/>
            <a:ext cx="1061217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Overall, Gemini (2.91%) &gt;* Claude (3.50%) &gt;* GPT (4.43%) &gt;* Hindsight (5.48%)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Pricing is relatively aggressive by all LLMs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Expert role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(</a:t>
            </a: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you are a pricing expert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…) helps Gemini and Claude but makes GPT worse.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C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Product context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(</a:t>
            </a: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luxury or not)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causes Gemini to increase prices (profitably), Claude to lower prices (profitably), and GPT to raise prices (no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signif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effect).</a:t>
            </a:r>
          </a:p>
          <a:p>
            <a:pPr>
              <a:spcAft>
                <a:spcPts val="600"/>
              </a:spcAft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8B39D-4C54-8A75-981E-B688CDBB1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93" y="3705638"/>
            <a:ext cx="5331669" cy="2403583"/>
          </a:xfrm>
          <a:prstGeom prst="rect">
            <a:avLst/>
          </a:prstGeom>
          <a:ln w="31750">
            <a:solidFill>
              <a:srgbClr val="00B05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3DC616-ED62-AE3C-AA10-CAE8FCDE8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3705638"/>
            <a:ext cx="5331669" cy="2425137"/>
          </a:xfrm>
          <a:prstGeom prst="rect">
            <a:avLst/>
          </a:prstGeom>
          <a:ln w="317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93752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63E0-5DC5-E764-56FD-CAEF41E08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604DF2-2542-5DFE-8886-E422EA94505B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9DC56A-A070-115D-0E32-4E9E21F2AAD6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3E71D53-55CE-79AA-C69E-41D28AD13976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LLMs: Oddities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AD522A-E008-32D9-2EB9-0F32F3D5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5CE3A-057A-5D84-19C1-544B97C3D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611FD-16C6-3D8B-3ED8-6961C0E868F1}"/>
              </a:ext>
            </a:extLst>
          </p:cNvPr>
          <p:cNvSpPr txBox="1"/>
          <p:nvPr/>
        </p:nvSpPr>
        <p:spPr>
          <a:xfrm>
            <a:off x="396187" y="1082177"/>
            <a:ext cx="550545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Moving from 30 to 90 periods cuts loss by 1.11% for Claude and 1.31% for GPT; Gemini’s change is stat.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insignif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Gemini appears to do better when demand is noisier (p-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val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.0337)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Giving a hint about the distribution family improves the estimates for Gemini and Claude but hurts GPT</a:t>
            </a:r>
          </a:p>
          <a:p>
            <a:pPr lvl="1"/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		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9A7B63-3562-7AB9-37BA-1B446963D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26" y="211930"/>
            <a:ext cx="4633400" cy="2057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A7877A-D1D6-4C4C-D5A2-EE85ADAF4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73" y="2395864"/>
            <a:ext cx="4633400" cy="20058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ACE01D-197A-2AC0-AEC0-51DF8662D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628" y="4230634"/>
            <a:ext cx="4584445" cy="2061409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6816BCA-C80F-3C56-A025-5FE6439B187B}"/>
              </a:ext>
            </a:extLst>
          </p:cNvPr>
          <p:cNvSpPr/>
          <p:nvPr/>
        </p:nvSpPr>
        <p:spPr>
          <a:xfrm>
            <a:off x="651627" y="1759902"/>
            <a:ext cx="5250011" cy="1115820"/>
          </a:xfrm>
          <a:prstGeom prst="round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5B1D9EC-AA4A-67F7-DF7C-D61426FC6E87}"/>
              </a:ext>
            </a:extLst>
          </p:cNvPr>
          <p:cNvSpPr/>
          <p:nvPr/>
        </p:nvSpPr>
        <p:spPr>
          <a:xfrm>
            <a:off x="6409185" y="153822"/>
            <a:ext cx="4934676" cy="2129311"/>
          </a:xfrm>
          <a:prstGeom prst="round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46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17022-7017-8527-BC53-FA185C675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D574E9-65A8-A7B5-BE6F-3623AC546B2C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3766B2-2651-3A9B-4787-1C9C6604AC7C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8A31B0-A3AF-4319-FACC-299742A27A0B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LLMs: Oddities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4F45C-6C68-420D-BB36-24543FE88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D56EC-1BCE-1D5B-6ECE-90F7CF013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0F600-4BF2-876D-C3ED-30DD31D7CD65}"/>
              </a:ext>
            </a:extLst>
          </p:cNvPr>
          <p:cNvSpPr txBox="1"/>
          <p:nvPr/>
        </p:nvSpPr>
        <p:spPr>
          <a:xfrm>
            <a:off x="396187" y="1082177"/>
            <a:ext cx="550545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Moving from 30 to 90 periods cuts loss by 1.11% for Claude and 1.31% for GPT; Gemini’s change is stat.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insignif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Gemini appears to do better when demand is noisier (p-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val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.0337)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Giving a hint about the distribution family improves the estimates for Gemini and Claude but hurts GPT</a:t>
            </a:r>
          </a:p>
          <a:p>
            <a:pPr lvl="1"/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		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CA68F-8B2B-2600-2E46-19E9416A6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26" y="185426"/>
            <a:ext cx="4633400" cy="2057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421F46-BA95-D300-2EDA-ADB59C422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73" y="2263344"/>
            <a:ext cx="4633400" cy="20058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55503D-5294-5B53-35DE-B32500469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628" y="4310146"/>
            <a:ext cx="4584445" cy="2061409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ED26839-7887-C827-9A9F-BEB8CCCCAA94}"/>
              </a:ext>
            </a:extLst>
          </p:cNvPr>
          <p:cNvSpPr/>
          <p:nvPr/>
        </p:nvSpPr>
        <p:spPr>
          <a:xfrm>
            <a:off x="651627" y="2867383"/>
            <a:ext cx="5250011" cy="81672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4B8558C-53BA-2330-5DA0-D33EDDBE9973}"/>
              </a:ext>
            </a:extLst>
          </p:cNvPr>
          <p:cNvSpPr/>
          <p:nvPr/>
        </p:nvSpPr>
        <p:spPr>
          <a:xfrm>
            <a:off x="6471919" y="2236723"/>
            <a:ext cx="4934676" cy="206140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87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A2E9-BDEA-EFE1-39C0-35D84F96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678852-D7AF-2EED-E7C4-B4140D1524D2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A878CA-9C28-1018-0757-8E3F9A273249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31F10F2-E76C-D057-B017-A3E94AA5DAF1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LLMs: Oddities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77DD69-C899-3817-AF9F-83D70EDC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C67A3-C2AF-D1B8-DC4A-D8B7F457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6DCDD-2E0F-4999-B171-384F0A15D44D}"/>
              </a:ext>
            </a:extLst>
          </p:cNvPr>
          <p:cNvSpPr txBox="1"/>
          <p:nvPr/>
        </p:nvSpPr>
        <p:spPr>
          <a:xfrm>
            <a:off x="396187" y="1082177"/>
            <a:ext cx="550545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Moving from 30 to 90 periods cuts loss by 1.11% for Claude and 1.31% for GPT; Gemini’s change is stat.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insignif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Gemini appears to do better when demand is noisier (p-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val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.0337)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Giving a hint about the distribution family improves the estimates for Gemini and Claude but hurts GPT</a:t>
            </a:r>
          </a:p>
          <a:p>
            <a:pPr lvl="1"/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		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52D1A-13E3-EC74-0708-4D2579EA8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26" y="211930"/>
            <a:ext cx="4633400" cy="2057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D4A7D4-3279-7924-9774-1B86A366B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73" y="2395864"/>
            <a:ext cx="4633400" cy="20058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AC382-FF18-0011-00CD-1D46721EB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628" y="4270390"/>
            <a:ext cx="4584445" cy="2061409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05D7F7-C408-1F9D-7B81-30D26AB8A2A2}"/>
              </a:ext>
            </a:extLst>
          </p:cNvPr>
          <p:cNvSpPr/>
          <p:nvPr/>
        </p:nvSpPr>
        <p:spPr>
          <a:xfrm>
            <a:off x="678129" y="3675766"/>
            <a:ext cx="5250011" cy="1055259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3639EDD-15C6-72F7-79B5-BF96EC52FF43}"/>
              </a:ext>
            </a:extLst>
          </p:cNvPr>
          <p:cNvSpPr/>
          <p:nvPr/>
        </p:nvSpPr>
        <p:spPr>
          <a:xfrm>
            <a:off x="6471918" y="4296893"/>
            <a:ext cx="4934676" cy="203490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420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9A796-F84F-9FB7-E745-8004BE467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2BD2E8-BD68-E72D-5CEF-7EE9F04D363E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DD6010-0401-B661-D98E-D4F15169BD17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07E197-8350-351D-1EE1-AEEB03E700D1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LLM Pricing Pitfalls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5C7CFB-F1FE-9D66-0E16-7CE0274E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84FB5-6EAF-1A8A-CB78-9AEE96985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C4743-8265-EF26-6313-6A8CCF1440C1}"/>
              </a:ext>
            </a:extLst>
          </p:cNvPr>
          <p:cNvSpPr txBox="1"/>
          <p:nvPr/>
        </p:nvSpPr>
        <p:spPr>
          <a:xfrm>
            <a:off x="463393" y="1133638"/>
            <a:ext cx="10612177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ask the LLMs to walk through their reasoning for their prices. From this, we note a few biases: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105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4296-C78F-FB72-CBB0-0CAFFF1A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7E94C1-9E2B-B4BA-DC56-8B727F31EF61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966F26-CA4B-F004-1AD7-87C36D8A59E9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1BA031-B2C1-5F17-ACE5-192A010CF236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LLM Pricing Pitfalls: Linear Model Bias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974A9E-097E-8A30-CE94-25146848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A717A-3D64-8A3E-A4AF-B94B7F60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DC2785-6E6C-A06E-CA82-7C3CA82874B7}"/>
              </a:ext>
            </a:extLst>
          </p:cNvPr>
          <p:cNvSpPr txBox="1"/>
          <p:nvPr/>
        </p:nvSpPr>
        <p:spPr>
          <a:xfrm>
            <a:off x="463393" y="1133638"/>
            <a:ext cx="1061217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ask the LLMs to walk through their reasoning for their prices. From this, we note a few biases: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1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LLMs often default to fitting a linear relationship between price and demand, regardless of whether that fits the data as well as other.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691BAC-1E43-F228-203F-9375DE8CE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417810"/>
            <a:ext cx="7772400" cy="1810712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87B31D-0059-1CF1-3ABE-B1A9BC502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203" y="3091142"/>
            <a:ext cx="7772400" cy="1802423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527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E3E81-B113-D2A5-01A0-1DFDE70B3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E6AAC7-37E9-96B2-4A6B-E6A73683FFCE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0D85D1-98D1-C19D-2A64-4504DF1C2150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D0B1DA2-9384-49ED-2531-4F9421F8E575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LLM Pricing Pitfalls: Context Price Fudging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236A8D-E057-7F88-5B79-7957B405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7E2A-3117-485A-1712-AC3E19EF2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8FD66B-1398-29DE-A125-648DD06E227B}"/>
              </a:ext>
            </a:extLst>
          </p:cNvPr>
          <p:cNvSpPr txBox="1"/>
          <p:nvPr/>
        </p:nvSpPr>
        <p:spPr>
          <a:xfrm>
            <a:off x="463393" y="1133638"/>
            <a:ext cx="1061217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ask the LLMs to walk through their reasoning for their prices. From this, we note a few biases: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1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LLMs often default to fitting a linear relationship between price and demand, regardless of whether that fits the data as well as other.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2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Luxury pricing bias where LLMs will abandon their data-driven reasoning and modify their prices to better fit the instance context. [1]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C27006-25E2-98D5-2AAC-4B2F69006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108260"/>
            <a:ext cx="7772400" cy="2241012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E85B05-AE88-AC6F-08F5-C3F46C0A44BC}"/>
              </a:ext>
            </a:extLst>
          </p:cNvPr>
          <p:cNvSpPr txBox="1"/>
          <p:nvPr/>
        </p:nvSpPr>
        <p:spPr>
          <a:xfrm>
            <a:off x="465042" y="6126572"/>
            <a:ext cx="11263564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[1] Cohen, M and Hage-Youssef, E. 2026. Confirmation Bias in LLM Pricing.</a:t>
            </a:r>
          </a:p>
        </p:txBody>
      </p:sp>
    </p:spTree>
    <p:extLst>
      <p:ext uri="{BB962C8B-B14F-4D97-AF65-F5344CB8AC3E}">
        <p14:creationId xmlns:p14="http://schemas.microsoft.com/office/powerpoint/2010/main" val="233843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B08A-107E-CB2B-0B5E-9211D26E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8CD514-D8A1-BA3F-2B4F-53B5A12AC093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A34800-D073-2C08-3A87-3D2A049C67C0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59EBD2A-C775-5B02-5510-63756F2DFF99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LLM Pricing Pitfalls: Execution Errors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E50E93-6467-5468-C6B1-EE003C50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3DD59-13EF-DEC3-2485-D56E0077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CC7217-3A39-B205-B0BD-F2FF42BE5BEB}"/>
              </a:ext>
            </a:extLst>
          </p:cNvPr>
          <p:cNvSpPr txBox="1"/>
          <p:nvPr/>
        </p:nvSpPr>
        <p:spPr>
          <a:xfrm>
            <a:off x="463393" y="1133638"/>
            <a:ext cx="10612177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ask the LLMs to walk through their reasoning for their prices. From this, we note a few biases: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1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LLMs often default to fitting a linear relationship between price and demand, regardless of whether that fits the data as well as other.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2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Luxury pricing bias where LLMs will abandon their data-driven reasoning and modify their prices to better fit the instance context. 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Bias 3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Execution errors where the LLM does not accurately perform the estimation it suggests.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F86CCC-4B15-AA4E-1A63-61DC340E4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408" y="3438372"/>
            <a:ext cx="7075184" cy="2750594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819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10BE1-8296-B87C-D8D4-3F2DBC707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D8362A-ED05-8D65-B05B-0AB9BF4E432E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3EABC8-C8D0-FA3A-CDB3-72A33B77B1F4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3C77147-A754-3660-3905-A1E1B101BCAC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Conclusions and Future Work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489505-7E28-6948-40CF-35ECACCF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DCA77-E60B-41BA-3E69-9AAEB5AC3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34A90-1631-F02D-E985-FC9D292664AB}"/>
              </a:ext>
            </a:extLst>
          </p:cNvPr>
          <p:cNvSpPr txBox="1"/>
          <p:nvPr/>
        </p:nvSpPr>
        <p:spPr>
          <a:xfrm>
            <a:off x="463393" y="871332"/>
            <a:ext cx="10612177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Conclusions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built a large benchmark of simple pricing instances to measure LLM pricing performance.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Over these instances, the LLMs are strong pricing agents which do real learning from data.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note significant variation in performance and ability across LLMs.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The LLMs are also highly suggestible, and struggle to blend data-driven analysis with pricing context in a principled manner.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LLMs also are biased towards fitting linear models, fudge prices to match context, and often fail to follow their prescribed price optimization.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A7ED4B-E9D3-34A4-9985-728E5AA2A466}"/>
              </a:ext>
            </a:extLst>
          </p:cNvPr>
          <p:cNvSpPr/>
          <p:nvPr/>
        </p:nvSpPr>
        <p:spPr>
          <a:xfrm>
            <a:off x="463400" y="4007918"/>
            <a:ext cx="1061217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Full Paper</a:t>
            </a:r>
            <a:endParaRPr lang="en-US" sz="2000" dirty="0">
              <a:solidFill>
                <a:schemeClr val="tx2"/>
              </a:solidFill>
              <a:latin typeface="Baskerville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Baskerville"/>
              </a:rPr>
              <a:t>We study LLM performance in competitive and assortment pricing environments and </a:t>
            </a:r>
            <a:r>
              <a:rPr lang="en-US" sz="2000" dirty="0">
                <a:latin typeface="Baskerville"/>
              </a:rPr>
              <a:t>construct benchmark instances for pricing relative to a competitor, and benchmarks for joint pricing and assortment selection tasks</a:t>
            </a:r>
            <a:endParaRPr lang="en-US" sz="2000" dirty="0">
              <a:solidFill>
                <a:schemeClr val="tx2"/>
              </a:solidFill>
              <a:latin typeface="Baskerville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Baskerville"/>
              </a:rPr>
              <a:t>We build an LLM pricing wrapper </a:t>
            </a:r>
            <a:r>
              <a:rPr lang="en-US" sz="2000" dirty="0">
                <a:latin typeface="Baskerville"/>
              </a:rPr>
              <a:t>We synthesize our insights into a wrapper for how to prompt LLMs for practical pricing tasks. </a:t>
            </a:r>
            <a:endParaRPr lang="en-US" sz="2000" dirty="0">
              <a:solidFill>
                <a:schemeClr val="tx2"/>
              </a:solidFill>
              <a:latin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237507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F4C5B-BA73-1FCF-E32C-3D01F78EB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879938-BEC5-CE0C-2EBA-A50FFB163E35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F23FE3-3E5B-D6B4-FCD4-91ADA7F9ED5F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1160B5-AEF9-D8EF-6531-7326FD84E001}"/>
              </a:ext>
            </a:extLst>
          </p:cNvPr>
          <p:cNvSpPr txBox="1"/>
          <p:nvPr/>
        </p:nvSpPr>
        <p:spPr>
          <a:xfrm>
            <a:off x="461025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Pricing in Practice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C0330C-B602-6D21-9039-D95FCF14528A}"/>
              </a:ext>
            </a:extLst>
          </p:cNvPr>
          <p:cNvSpPr txBox="1"/>
          <p:nvPr/>
        </p:nvSpPr>
        <p:spPr>
          <a:xfrm>
            <a:off x="461025" y="826520"/>
            <a:ext cx="1061217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It’s hard to overstate the importance of getting pricing right. On average, a 1 percent price increase translates into an 8.7 percent increase in operating profits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[1]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Pricing by human decision makers is challenging, high-stakes, error prone, and often ad hoc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99D95D-3ED6-7B45-6715-4D617890C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C7288-0F7F-6773-D1C1-E7E960C95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6840-DABB-ADB4-4949-A9611A1F87BC}"/>
              </a:ext>
            </a:extLst>
          </p:cNvPr>
          <p:cNvSpPr txBox="1"/>
          <p:nvPr/>
        </p:nvSpPr>
        <p:spPr>
          <a:xfrm>
            <a:off x="465042" y="6126572"/>
            <a:ext cx="11263564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[1] </a:t>
            </a:r>
            <a:r>
              <a:rPr lang="en-US" sz="12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McKinsey&amp;Co</a:t>
            </a:r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. 2014. Using big data to make better pricing decisions.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566B3E-8156-08A3-4D08-1CE90D7CE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16" y="2299315"/>
            <a:ext cx="5265377" cy="3202651"/>
          </a:xfrm>
          <a:prstGeom prst="rect">
            <a:avLst/>
          </a:prstGeom>
          <a:ln w="31750">
            <a:solidFill>
              <a:schemeClr val="tx1"/>
            </a:solidFill>
          </a:ln>
          <a:effectLst>
            <a:softEdge rad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D20031-BE68-BC9B-AFAD-B5DF47D8E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81" y="2458312"/>
            <a:ext cx="8205802" cy="2075775"/>
          </a:xfrm>
          <a:prstGeom prst="rect">
            <a:avLst/>
          </a:prstGeom>
          <a:solidFill>
            <a:schemeClr val="tx1"/>
          </a:solidFill>
          <a:ln w="3175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6276FC-1453-1A29-3A32-D85BFEF95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439" y="2607484"/>
            <a:ext cx="9148937" cy="1933713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9CE202-1728-F7F1-4575-2503CA787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108" y="2834178"/>
            <a:ext cx="9326769" cy="3066566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419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277D46-7D76-F44B-A09E-B9910EBCD56F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3DE43DC-FE87-B449-98CE-234D7B333E53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D05B0A-64C7-7141-855E-0640852DF730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Thank You!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39FCE3-CB7F-6A4F-A538-11D3F0BAA79F}"/>
              </a:ext>
            </a:extLst>
          </p:cNvPr>
          <p:cNvSpPr txBox="1"/>
          <p:nvPr/>
        </p:nvSpPr>
        <p:spPr>
          <a:xfrm>
            <a:off x="602273" y="4637830"/>
            <a:ext cx="54965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Questions &amp; Comments?</a:t>
            </a:r>
          </a:p>
          <a:p>
            <a:pPr>
              <a:spcAft>
                <a:spcPts val="600"/>
              </a:spcAft>
            </a:pPr>
            <a:r>
              <a:rPr lang="en-US" sz="2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Email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  <a:hlinkClick r:id="rId3"/>
              </a:rPr>
              <a:t>mih140@pitt.edu</a:t>
            </a: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Website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  <a:hlinkClick r:id="rId4" action="ppaction://hlinkfile"/>
              </a:rPr>
              <a:t>mhamilton-pitt.github.io</a:t>
            </a:r>
            <a:endParaRPr lang="en-US" sz="15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3B26ED-FE82-491B-9665-A91D7F0B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42AF6-6CF3-4EDF-9C1C-C2F61E04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DE4E7-477C-4A8E-1C24-23FB8E42CA0D}"/>
              </a:ext>
            </a:extLst>
          </p:cNvPr>
          <p:cNvSpPr txBox="1"/>
          <p:nvPr/>
        </p:nvSpPr>
        <p:spPr>
          <a:xfrm>
            <a:off x="602273" y="1178076"/>
            <a:ext cx="708384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White paper coming soon</a:t>
            </a:r>
          </a:p>
          <a:p>
            <a:pPr>
              <a:spcAft>
                <a:spcPts val="600"/>
              </a:spcAft>
            </a:pPr>
            <a:r>
              <a:rPr lang="en-US" sz="2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Website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</a:t>
            </a:r>
            <a:r>
              <a:rPr lang="en-US" sz="2000" dirty="0">
                <a:hlinkClick r:id="rId5"/>
              </a:rPr>
              <a:t>https://ovncylmz.shinyapps.io/ai-pricing-benchmarks/</a:t>
            </a:r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F7C8B-E87F-30C5-1FB6-8FDAA90457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830" y="2148527"/>
            <a:ext cx="5279505" cy="22829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1B941E-1BBD-8E2D-8D1F-50FBBC3CF7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7892" y="3217930"/>
            <a:ext cx="3154337" cy="31543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D3150-6CBA-FA90-17D5-C1DAB5AF15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7304" y="122957"/>
            <a:ext cx="3063669" cy="30636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EF0727-EC3A-7BA1-2B92-C439AB2453A7}"/>
              </a:ext>
            </a:extLst>
          </p:cNvPr>
          <p:cNvSpPr txBox="1"/>
          <p:nvPr/>
        </p:nvSpPr>
        <p:spPr>
          <a:xfrm rot="16200000">
            <a:off x="7832946" y="1199004"/>
            <a:ext cx="1119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Palatino Linotype" panose="02040502050505030304" pitchFamily="18" charset="0"/>
              </a:rPr>
              <a:t>Website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8A19D4-983B-599A-7F4F-055BC9B2C705}"/>
              </a:ext>
            </a:extLst>
          </p:cNvPr>
          <p:cNvSpPr txBox="1"/>
          <p:nvPr/>
        </p:nvSpPr>
        <p:spPr>
          <a:xfrm rot="5400000">
            <a:off x="10188770" y="465774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Palatino Linotype" panose="02040502050505030304" pitchFamily="18" charset="0"/>
              </a:rPr>
              <a:t>Slides</a:t>
            </a:r>
          </a:p>
        </p:txBody>
      </p:sp>
    </p:spTree>
    <p:extLst>
      <p:ext uri="{BB962C8B-B14F-4D97-AF65-F5344CB8AC3E}">
        <p14:creationId xmlns:p14="http://schemas.microsoft.com/office/powerpoint/2010/main" val="398534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16D8B-CCEF-4E0A-B377-3220D4CF8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F72F5B-20EC-86A4-5E2C-F971249D9CD9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7C1F78-5377-1A0E-8E8F-B782BD13D6CA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38CCDE0-12D9-6350-EFB0-EF9553FE3DD1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The Dream of LLM-Powered Pricing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44BA8A-9DCB-1E88-9345-2CA6B6E28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5D33B-ABF0-02CF-664D-D175D8736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B50317-0698-649E-F2F1-2EEDC10B20B0}"/>
              </a:ext>
            </a:extLst>
          </p:cNvPr>
          <p:cNvSpPr txBox="1"/>
          <p:nvPr/>
        </p:nvSpPr>
        <p:spPr>
          <a:xfrm>
            <a:off x="463393" y="830060"/>
            <a:ext cx="1061217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Tremendous interest in systems that can condense contextual market information into prices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LLMs are trained a huge body of academic literature, case studies, business reports, etc. Can an LLM be the perfect pricing agent? 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651F10-A587-4219-39D1-A97F22006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04" y="2201020"/>
            <a:ext cx="6060723" cy="2917624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F1DC89-A326-098F-9D80-98AFCB47A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2598865"/>
            <a:ext cx="6060724" cy="3247926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15B617D-F901-8F54-836F-8F6D14879342}"/>
              </a:ext>
            </a:extLst>
          </p:cNvPr>
          <p:cNvGrpSpPr/>
          <p:nvPr/>
        </p:nvGrpSpPr>
        <p:grpSpPr>
          <a:xfrm>
            <a:off x="8514765" y="2061883"/>
            <a:ext cx="2718752" cy="3846919"/>
            <a:chOff x="7193366" y="2328666"/>
            <a:chExt cx="2906194" cy="462077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902FB5E-5686-6E51-0363-D624FB038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63077"/>
            <a:stretch>
              <a:fillRect/>
            </a:stretch>
          </p:blipFill>
          <p:spPr>
            <a:xfrm>
              <a:off x="7193366" y="2328666"/>
              <a:ext cx="2906193" cy="2532185"/>
            </a:xfrm>
            <a:prstGeom prst="rect">
              <a:avLst/>
            </a:prstGeom>
            <a:ln w="31750">
              <a:solidFill>
                <a:schemeClr val="tx1"/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946A0B1-033B-1E32-C246-3ADA8B03C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8752"/>
            <a:stretch>
              <a:fillRect/>
            </a:stretch>
          </p:blipFill>
          <p:spPr>
            <a:xfrm>
              <a:off x="7193367" y="4806462"/>
              <a:ext cx="2906193" cy="2142977"/>
            </a:xfrm>
            <a:prstGeom prst="rect">
              <a:avLst/>
            </a:prstGeom>
            <a:ln w="31750">
              <a:solidFill>
                <a:schemeClr val="tx1"/>
              </a:solidFill>
            </a:ln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3CC8AC8-243E-774E-4788-11A8D6729AB8}"/>
              </a:ext>
            </a:extLst>
          </p:cNvPr>
          <p:cNvSpPr txBox="1"/>
          <p:nvPr/>
        </p:nvSpPr>
        <p:spPr>
          <a:xfrm>
            <a:off x="557522" y="5923280"/>
            <a:ext cx="25846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Ex. Start-ups 7Learnings and </a:t>
            </a:r>
            <a:r>
              <a:rPr lang="en-US" sz="12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Buynomics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D1B4DE-6BC1-AEAE-CBDC-55638267BCE3}"/>
              </a:ext>
            </a:extLst>
          </p:cNvPr>
          <p:cNvSpPr txBox="1"/>
          <p:nvPr/>
        </p:nvSpPr>
        <p:spPr>
          <a:xfrm>
            <a:off x="8603021" y="5973594"/>
            <a:ext cx="25846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Ex. Salesforce AI-Pricing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FF2B9-5954-B083-08D8-CFFA7105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31C294-C0DF-D7F5-8B41-4F9F5A2E8E6A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F65231-4531-575F-3107-AA4BF31C5B6E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08D825E-42C8-85FD-6FAC-D77C36D57D3F}"/>
              </a:ext>
            </a:extLst>
          </p:cNvPr>
          <p:cNvSpPr txBox="1"/>
          <p:nvPr/>
        </p:nvSpPr>
        <p:spPr>
          <a:xfrm>
            <a:off x="463393" y="223595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Benchmarking AI-Pricing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30C2DE-25C3-1E6C-470D-3F12346C0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RMP 2026 @ </a:t>
            </a:r>
            <a:r>
              <a:rPr lang="en-US" dirty="0" err="1"/>
              <a:t>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DFF8A-9317-3B16-7052-241ABFE81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DC138-40C4-4106-B200-D6F4192FA880}"/>
              </a:ext>
            </a:extLst>
          </p:cNvPr>
          <p:cNvSpPr txBox="1"/>
          <p:nvPr/>
        </p:nvSpPr>
        <p:spPr>
          <a:xfrm>
            <a:off x="465042" y="5757240"/>
            <a:ext cx="11263564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[1]Reuel et al. 2024. </a:t>
            </a:r>
            <a:r>
              <a:rPr lang="en-US" sz="12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Betterbemch</a:t>
            </a:r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: Assessing AI benchmarks, uncovering issues, and establishing best practices</a:t>
            </a:r>
          </a:p>
          <a:p>
            <a:pPr algn="r"/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[2]Wang et al. 2025. Large language models in operations research: Methods, applications, and challenges</a:t>
            </a:r>
          </a:p>
          <a:p>
            <a:pPr algn="r"/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[3] Fish et al. 2016. </a:t>
            </a:r>
            <a:r>
              <a:rPr lang="en-US" sz="12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Econvals</a:t>
            </a:r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: Benchmark and litmus test for </a:t>
            </a:r>
            <a:r>
              <a:rPr lang="en-US" sz="12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llm</a:t>
            </a:r>
            <a:r>
              <a:rPr lang="en-US" sz="1200" i="1" dirty="0">
                <a:latin typeface="Baskerville" panose="02020502070401020303" pitchFamily="18" charset="0"/>
                <a:ea typeface="Baskerville" panose="02020502070401020303" pitchFamily="18" charset="0"/>
              </a:rPr>
              <a:t> agents in unknown environments..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D72B06-476E-C092-EE2F-92E10CEAA414}"/>
              </a:ext>
            </a:extLst>
          </p:cNvPr>
          <p:cNvSpPr txBox="1"/>
          <p:nvPr/>
        </p:nvSpPr>
        <p:spPr>
          <a:xfrm>
            <a:off x="463393" y="771259"/>
            <a:ext cx="1116758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Today you can talk with any commercial LLM, describe your problem to any level of detail, and it will suggest pricing for you to use.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In this project we measure AI’s ability to set good prices.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Growing lit.: [1] AI Benchmark best practices, [2] Benchmarks in OR, [3] Benchmarks in Econ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Challenge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In real pricing instances, there’s often no ground truth for how you set prices. 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Challenge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Pricing instances are incredibly varied across industry, product, policy, etc. 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Challenge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There are many AI pricing systems each with opaque decision-making processes.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Our approach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Construct instances from (hidden) pricing and demand models and judge the AI’s ability to arrive at the good prices given price/demand histories and side information about the instance.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Any model that could be trusted to cope with the immense complexities of real pricing should at least be able to clear our cooked instances</a:t>
            </a:r>
          </a:p>
        </p:txBody>
      </p:sp>
    </p:spTree>
    <p:extLst>
      <p:ext uri="{BB962C8B-B14F-4D97-AF65-F5344CB8AC3E}">
        <p14:creationId xmlns:p14="http://schemas.microsoft.com/office/powerpoint/2010/main" val="24786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EAE9038-DD1C-430E-F26B-21E1DCEA575F}"/>
              </a:ext>
            </a:extLst>
          </p:cNvPr>
          <p:cNvSpPr/>
          <p:nvPr/>
        </p:nvSpPr>
        <p:spPr>
          <a:xfrm>
            <a:off x="730282" y="4242421"/>
            <a:ext cx="10304133" cy="1797250"/>
          </a:xfrm>
          <a:prstGeom prst="round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4FF4C0-81DD-87F1-770D-F296049A8E37}"/>
              </a:ext>
            </a:extLst>
          </p:cNvPr>
          <p:cNvSpPr/>
          <p:nvPr/>
        </p:nvSpPr>
        <p:spPr>
          <a:xfrm>
            <a:off x="713614" y="872693"/>
            <a:ext cx="10304133" cy="3284704"/>
          </a:xfrm>
          <a:prstGeom prst="roundRect">
            <a:avLst/>
          </a:prstGeom>
          <a:solidFill>
            <a:srgbClr val="00B05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D89899-2019-2076-84B8-94D227C2E49A}"/>
              </a:ext>
            </a:extLst>
          </p:cNvPr>
          <p:cNvSpPr/>
          <p:nvPr/>
        </p:nvSpPr>
        <p:spPr>
          <a:xfrm>
            <a:off x="827915" y="961361"/>
            <a:ext cx="103041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Baskerville"/>
              </a:rPr>
              <a:t>We build a large benchmark of pricing instances</a:t>
            </a:r>
          </a:p>
          <a:p>
            <a:pPr marL="342900" indent="-342900">
              <a:buBlip>
                <a:blip r:embed="rId4"/>
              </a:buBlip>
            </a:pPr>
            <a:r>
              <a:rPr lang="en-US" dirty="0">
                <a:latin typeface="Baskerville"/>
              </a:rPr>
              <a:t>We construct a benchmark of 4500+ pricing instances that vary across product context, pricing and demand relationship, history, prompt design, history length, noise level, etc. </a:t>
            </a:r>
          </a:p>
          <a:p>
            <a:pPr marL="342900" indent="-342900">
              <a:buBlip>
                <a:blip r:embed="rId4"/>
              </a:buBlip>
            </a:pPr>
            <a:endParaRPr lang="en-US" dirty="0">
              <a:solidFill>
                <a:schemeClr val="tx2"/>
              </a:solidFill>
              <a:latin typeface="Baskerville"/>
            </a:endParaRPr>
          </a:p>
          <a:p>
            <a:r>
              <a:rPr lang="en-US" altLang="zh-CN" b="1" dirty="0">
                <a:latin typeface="Baskerville"/>
              </a:rPr>
              <a:t>We evaluate the performance of three leading LLMs on the benchmark</a:t>
            </a:r>
          </a:p>
          <a:p>
            <a:pPr marL="342900" indent="-342900">
              <a:buBlip>
                <a:blip r:embed="rId4"/>
              </a:buBlip>
            </a:pPr>
            <a:r>
              <a:rPr lang="en-US" dirty="0">
                <a:latin typeface="Baskerville"/>
              </a:rPr>
              <a:t>We evaluate the performance of GPT 5-mini, Gemini 2.5-Flash, and Claude 4.5-Haiku on the benchmark. We highlight which models perform well compared to a simple best-in-hindsight benchmark as well as vs. each other. </a:t>
            </a:r>
          </a:p>
          <a:p>
            <a:pPr marL="342900" indent="-342900">
              <a:buBlip>
                <a:blip r:embed="rId4"/>
              </a:buBlip>
            </a:pPr>
            <a:endParaRPr lang="en-US" dirty="0">
              <a:solidFill>
                <a:schemeClr val="tx2"/>
              </a:solidFill>
              <a:latin typeface="Baskerville"/>
            </a:endParaRPr>
          </a:p>
          <a:p>
            <a:r>
              <a:rPr lang="en-US" altLang="zh-CN" b="1" dirty="0">
                <a:latin typeface="Baskerville"/>
              </a:rPr>
              <a:t>Highlight LLM pricing pitfalls </a:t>
            </a:r>
          </a:p>
          <a:p>
            <a:pPr marL="342900" indent="-342900">
              <a:buBlip>
                <a:blip r:embed="rId4"/>
              </a:buBlip>
            </a:pPr>
            <a:r>
              <a:rPr lang="en-US" dirty="0">
                <a:latin typeface="Baskerville"/>
              </a:rPr>
              <a:t>We study how LLM’s make errors on our benchmark and describe some LLM specific biases we observe.</a:t>
            </a:r>
            <a:endParaRPr lang="en-US" dirty="0">
              <a:solidFill>
                <a:schemeClr val="tx2"/>
              </a:solidFill>
              <a:latin typeface="Baskerville"/>
            </a:endParaRPr>
          </a:p>
          <a:p>
            <a:endParaRPr lang="en-US" dirty="0">
              <a:solidFill>
                <a:schemeClr val="tx2"/>
              </a:solidFill>
              <a:latin typeface="Baskerville"/>
            </a:endParaRPr>
          </a:p>
          <a:p>
            <a:r>
              <a:rPr lang="en-US" altLang="zh-CN" b="1" dirty="0">
                <a:latin typeface="Baskerville"/>
              </a:rPr>
              <a:t>We study LLM performance in competitive and assortment pricing environments</a:t>
            </a:r>
          </a:p>
          <a:p>
            <a:pPr marL="342900" indent="-342900">
              <a:buBlip>
                <a:blip r:embed="rId4"/>
              </a:buBlip>
            </a:pPr>
            <a:r>
              <a:rPr lang="en-US" dirty="0">
                <a:latin typeface="Baskerville"/>
              </a:rPr>
              <a:t>We construct benchmark instances for pricing relative to a competitor, and benchmark instances for joint pricing and assortment selection tasks.</a:t>
            </a:r>
            <a:endParaRPr lang="en-US" dirty="0">
              <a:solidFill>
                <a:schemeClr val="tx2"/>
              </a:solidFill>
              <a:latin typeface="Baskerville"/>
            </a:endParaRPr>
          </a:p>
          <a:p>
            <a:pPr marL="342900" indent="-342900">
              <a:buBlip>
                <a:blip r:embed="rId4"/>
              </a:buBlip>
            </a:pPr>
            <a:endParaRPr lang="en-US" dirty="0">
              <a:solidFill>
                <a:schemeClr val="tx2"/>
              </a:solidFill>
              <a:latin typeface="Baskerville"/>
            </a:endParaRPr>
          </a:p>
          <a:p>
            <a:r>
              <a:rPr lang="en-US" altLang="zh-CN" b="1" dirty="0">
                <a:latin typeface="Baskerville"/>
              </a:rPr>
              <a:t>We build an LLM pricing wrapper</a:t>
            </a:r>
          </a:p>
          <a:p>
            <a:pPr marL="342900" indent="-342900">
              <a:buBlip>
                <a:blip r:embed="rId4"/>
              </a:buBlip>
            </a:pPr>
            <a:r>
              <a:rPr lang="en-US" dirty="0">
                <a:latin typeface="Baskerville"/>
              </a:rPr>
              <a:t>We synthesize our insights into a wrapper for how to prompt LLMs for practical pricing tasks. </a:t>
            </a:r>
            <a:endParaRPr lang="en-US" dirty="0">
              <a:solidFill>
                <a:schemeClr val="tx2"/>
              </a:solidFill>
              <a:latin typeface="Baskerville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3439A-DDCC-70BE-5E53-0A958F5D6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74D27-A2A0-49E6-AF9F-8D998D987393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Outline and Contributions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2FBA28-4E98-4429-8774-20C767FEC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78EEED-7DF0-E8C0-0AD3-6F260DCE93D3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8482D0-0EEB-7D0B-9200-E6314D83E7BB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EB583A-ACBC-1CA4-6CF4-B62B0846E43C}"/>
              </a:ext>
            </a:extLst>
          </p:cNvPr>
          <p:cNvSpPr txBox="1"/>
          <p:nvPr/>
        </p:nvSpPr>
        <p:spPr>
          <a:xfrm rot="16200000">
            <a:off x="58764" y="2146447"/>
            <a:ext cx="9033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Palatino Linotype" panose="02040502050505030304" pitchFamily="18" charset="0"/>
              </a:rPr>
              <a:t>Today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F07088-6488-32FB-6F3C-D1EFAF1EC69F}"/>
              </a:ext>
            </a:extLst>
          </p:cNvPr>
          <p:cNvSpPr txBox="1"/>
          <p:nvPr/>
        </p:nvSpPr>
        <p:spPr>
          <a:xfrm rot="16200000">
            <a:off x="-93432" y="5047299"/>
            <a:ext cx="1236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Full Talk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20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277D46-7D76-F44B-A09E-B9910EBCD56F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3DE43DC-FE87-B449-98CE-234D7B333E53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D05B0A-64C7-7141-855E-0640852DF730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What makes a pricing instance? Single product case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AFBD43-AF0A-4FBB-8317-B658563D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DD891-AE38-47FA-8EBE-89D4C3CF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004B77-1EB2-2F81-C607-B8BB3A234941}"/>
              </a:ext>
            </a:extLst>
          </p:cNvPr>
          <p:cNvSpPr txBox="1"/>
          <p:nvPr/>
        </p:nvSpPr>
        <p:spPr>
          <a:xfrm>
            <a:off x="463393" y="841441"/>
            <a:ext cx="1078880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Setting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: One product, no inventory, no competition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Each instance has a demand function </a:t>
            </a:r>
            <a:r>
              <a:rPr lang="en-US" sz="2000" b="1" dirty="0">
                <a:solidFill>
                  <a:srgbClr val="00206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D(p</a:t>
            </a:r>
            <a:r>
              <a:rPr lang="en-US" sz="2000" dirty="0">
                <a:solidFill>
                  <a:srgbClr val="00206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)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and </a:t>
            </a:r>
            <a:r>
              <a:rPr lang="en-US" sz="2000" b="1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</a:t>
            </a:r>
            <a:r>
              <a:rPr lang="en-US" sz="2000" b="1" baseline="30000" dirty="0">
                <a:solidFill>
                  <a:srgbClr val="00B05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*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= argmax </a:t>
            </a: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R(p)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= </a:t>
            </a:r>
            <a:r>
              <a:rPr lang="en-US" sz="2000" b="1" dirty="0">
                <a:latin typeface="Baskerville" panose="02020502070401020303" pitchFamily="18" charset="0"/>
                <a:ea typeface="Baskerville" panose="02020502070401020303" pitchFamily="18" charset="0"/>
              </a:rPr>
              <a:t>pᐧ</a:t>
            </a:r>
            <a:r>
              <a:rPr lang="en-US" sz="2000" b="1" dirty="0">
                <a:solidFill>
                  <a:srgbClr val="00206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D(p)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This forms the ground truth and is hidden from the LLM.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The LLM is given a price and demand history {p</a:t>
            </a:r>
            <a:r>
              <a:rPr lang="en-US" sz="2000" baseline="-25000" dirty="0">
                <a:latin typeface="Baskerville" panose="02020502070401020303" pitchFamily="18" charset="0"/>
                <a:ea typeface="Baskerville" panose="02020502070401020303" pitchFamily="18" charset="0"/>
              </a:rPr>
              <a:t>i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, D(p</a:t>
            </a:r>
            <a:r>
              <a:rPr lang="en-US" sz="2000" baseline="-25000" dirty="0">
                <a:latin typeface="Baskerville" panose="02020502070401020303" pitchFamily="18" charset="0"/>
                <a:ea typeface="Baskerville" panose="02020502070401020303" pitchFamily="18" charset="0"/>
              </a:rPr>
              <a:t>i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) +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ε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}</a:t>
            </a:r>
            <a:r>
              <a:rPr lang="en-US" sz="2000" baseline="-25000" dirty="0">
                <a:latin typeface="Baskerville" panose="02020502070401020303" pitchFamily="18" charset="0"/>
                <a:ea typeface="Baskerville" panose="02020502070401020303" pitchFamily="18" charset="0"/>
              </a:rPr>
              <a:t>i=1:n 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where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ε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is IID mean zero noise.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Price histories are randomly drawn from a bounded interval.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Baskerville" panose="02020502070401020303" pitchFamily="18" charset="0"/>
                <a:ea typeface="Baskerville" panose="02020502070401020303" pitchFamily="18" charset="0"/>
              </a:rPr>
              <a:t>Ex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. Demand Functions: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>
              <a:spcAft>
                <a:spcPts val="600"/>
              </a:spcAft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Demand function can also be time-varying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Other dimensions include: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Role, Market Description, Product Context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Model Hints, Environment Hints, etc.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7C8701-DF8D-78B0-4D2C-04BDF5F928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603"/>
          <a:stretch>
            <a:fillRect/>
          </a:stretch>
        </p:blipFill>
        <p:spPr>
          <a:xfrm>
            <a:off x="939806" y="3293692"/>
            <a:ext cx="4418658" cy="807880"/>
          </a:xfrm>
          <a:prstGeom prst="rect">
            <a:avLst/>
          </a:prstGeom>
          <a:ln w="25400">
            <a:solidFill>
              <a:srgbClr val="00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842E9D-3C51-CF6D-587C-2319A6E72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04100"/>
            <a:ext cx="5533505" cy="3487943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14713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0FA55-2D97-EBB7-95ED-877AE5004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D5D825-3D41-AEE5-DD36-FF24F6804CFB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B16AD4-344C-436C-4165-84659BCB98A1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DF9C7D-4AF0-31D6-434E-E4D4A0714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A747F-0B4D-7FCA-E655-098552BD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674C1-E01E-027B-1B1C-959A533E4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51" y="772699"/>
            <a:ext cx="4593385" cy="5129405"/>
          </a:xfrm>
          <a:prstGeom prst="rect">
            <a:avLst/>
          </a:prstGeom>
          <a:ln w="25400"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4164B3-828D-E927-248F-29294DD9B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93" y="5919250"/>
            <a:ext cx="5404792" cy="4399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65B97-6161-3E0C-5FB4-78E121C2A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804100"/>
            <a:ext cx="5533505" cy="3487943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008506-514B-8CEE-473B-B9F87934EA61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What makes a pricing instance? Single product case</a:t>
            </a:r>
          </a:p>
        </p:txBody>
      </p:sp>
    </p:spTree>
    <p:extLst>
      <p:ext uri="{BB962C8B-B14F-4D97-AF65-F5344CB8AC3E}">
        <p14:creationId xmlns:p14="http://schemas.microsoft.com/office/powerpoint/2010/main" val="675734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946C-629A-ACF6-B80A-63BB7BE4C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549C9D-EA2F-8D44-9948-11CB8A33D668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E9F4B4-9F20-62E2-0C83-BA2D0287F4FD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61FD869-79A4-941C-97DA-3292B33238DD}"/>
              </a:ext>
            </a:extLst>
          </p:cNvPr>
          <p:cNvSpPr txBox="1"/>
          <p:nvPr/>
        </p:nvSpPr>
        <p:spPr>
          <a:xfrm>
            <a:off x="463393" y="228600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Benchmark Metrics and Heuristics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8E4BD9-0D3B-981A-9350-65702EE16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35734-783E-2438-ABE5-6CD48F91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B9CAB-D02C-F1D0-AFE7-2F0589206B99}"/>
              </a:ext>
            </a:extLst>
          </p:cNvPr>
          <p:cNvSpPr txBox="1"/>
          <p:nvPr/>
        </p:nvSpPr>
        <p:spPr>
          <a:xfrm>
            <a:off x="463393" y="1027621"/>
            <a:ext cx="1085395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We test the performance of </a:t>
            </a:r>
            <a:r>
              <a:rPr lang="en-US" sz="2000" dirty="0">
                <a:latin typeface="Baskerville"/>
              </a:rPr>
              <a:t>GPT-5 mini, Gemini 2.5-Flash, and Claude 4.5-Haiku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/>
                <a:ea typeface="Baskerville" panose="02020502070401020303" pitchFamily="18" charset="0"/>
              </a:rPr>
              <a:t>Our primary metric is revenue loss (</a:t>
            </a:r>
            <a:r>
              <a:rPr lang="en-US" sz="2000" dirty="0" err="1">
                <a:latin typeface="Baskerville"/>
                <a:ea typeface="Baskerville" panose="02020502070401020303" pitchFamily="18" charset="0"/>
              </a:rPr>
              <a:t>RelRevLoss</a:t>
            </a:r>
            <a:r>
              <a:rPr lang="en-US" sz="2000" dirty="0">
                <a:latin typeface="Baskerville"/>
                <a:ea typeface="Baskerville" panose="02020502070401020303" pitchFamily="18" charset="0"/>
              </a:rPr>
              <a:t>)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of LLM price (p) relative to the optimal price (p</a:t>
            </a:r>
            <a:r>
              <a:rPr lang="en-US" sz="2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*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)</a:t>
            </a:r>
          </a:p>
          <a:p>
            <a:pPr lvl="1">
              <a:spcAft>
                <a:spcPts val="600"/>
              </a:spcAft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Compare with heuristic best-in-hindsight benchmark, R(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</a:t>
            </a:r>
            <a:r>
              <a:rPr lang="en-US" sz="2000" baseline="30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HIND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) = max</a:t>
            </a:r>
            <a:r>
              <a:rPr lang="en-US" sz="2000" baseline="-25000" dirty="0">
                <a:latin typeface="Baskerville" panose="02020502070401020303" pitchFamily="18" charset="0"/>
                <a:ea typeface="Baskerville" panose="02020502070401020303" pitchFamily="18" charset="0"/>
              </a:rPr>
              <a:t>i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</a:t>
            </a:r>
            <a:r>
              <a:rPr lang="en-US" sz="2000" baseline="-25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i</a:t>
            </a:r>
            <a:r>
              <a:rPr lang="en-US" sz="2000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ᐧ</a:t>
            </a:r>
            <a:r>
              <a:rPr lang="en-US" sz="2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(p</a:t>
            </a:r>
            <a:r>
              <a:rPr lang="en-US" sz="2000" baseline="-25000" dirty="0">
                <a:latin typeface="Baskerville" panose="02020502070401020303" pitchFamily="18" charset="0"/>
                <a:ea typeface="Baskerville" panose="02020502070401020303" pitchFamily="18" charset="0"/>
              </a:rPr>
              <a:t>i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)</a:t>
            </a:r>
          </a:p>
        </p:txBody>
      </p:sp>
      <p:pic>
        <p:nvPicPr>
          <p:cNvPr id="5" name="Picture 4" descr="GPT-5 Mini: Affordable OpenAI Model | Try on GlobalGPT">
            <a:extLst>
              <a:ext uri="{FF2B5EF4-FFF2-40B4-BE49-F238E27FC236}">
                <a16:creationId xmlns:a16="http://schemas.microsoft.com/office/drawing/2014/main" id="{256D6EEF-6F44-8B65-0477-BA370D608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472" y="1741802"/>
            <a:ext cx="3167738" cy="1971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Gemini 2.5 Flash | Google's Fast Multimodal LLM - Aitopia">
            <a:extLst>
              <a:ext uri="{FF2B5EF4-FFF2-40B4-BE49-F238E27FC236}">
                <a16:creationId xmlns:a16="http://schemas.microsoft.com/office/drawing/2014/main" id="{3CBD254A-6B6A-1F22-E82A-6B303EE1D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735" y="1776323"/>
            <a:ext cx="3381322" cy="1901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nthropic Unveils “Claude Haiku 4.5”: Faster, Cheaper, and Smarter Than  GPT-5 &lt; AI·XR &lt; Big Tech &lt; K-World News &lt; 기사본문 - KMJ">
            <a:extLst>
              <a:ext uri="{FF2B5EF4-FFF2-40B4-BE49-F238E27FC236}">
                <a16:creationId xmlns:a16="http://schemas.microsoft.com/office/drawing/2014/main" id="{813703A4-28BA-134C-8D99-7296D562C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582" y="1776323"/>
            <a:ext cx="2842841" cy="1971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65C309-719D-9C77-4642-F614B8E29C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0210" y="4609702"/>
            <a:ext cx="3167738" cy="81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9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D932-958C-EB50-00E8-04EB434E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F1B9A2-882D-A122-6F72-B968CBDBF831}"/>
              </a:ext>
            </a:extLst>
          </p:cNvPr>
          <p:cNvCxnSpPr>
            <a:cxnSpLocks/>
          </p:cNvCxnSpPr>
          <p:nvPr/>
        </p:nvCxnSpPr>
        <p:spPr>
          <a:xfrm>
            <a:off x="11728606" y="228600"/>
            <a:ext cx="0" cy="6400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48A264-BA3E-5331-FBB2-1ED2FB06BBBF}"/>
              </a:ext>
            </a:extLst>
          </p:cNvPr>
          <p:cNvCxnSpPr>
            <a:cxnSpLocks/>
          </p:cNvCxnSpPr>
          <p:nvPr/>
        </p:nvCxnSpPr>
        <p:spPr>
          <a:xfrm flipH="1">
            <a:off x="231371" y="6403571"/>
            <a:ext cx="117292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A9DDB78-89FC-0C85-65B3-C91202E33584}"/>
              </a:ext>
            </a:extLst>
          </p:cNvPr>
          <p:cNvSpPr txBox="1"/>
          <p:nvPr/>
        </p:nvSpPr>
        <p:spPr>
          <a:xfrm>
            <a:off x="463393" y="454428"/>
            <a:ext cx="111980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Performance Across LLMs (4500+ Instances)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5BB6CE-8224-ED78-C11C-ABF58C65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RMP 2026 @ UMich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AA34F-31A3-B003-D6F7-95C47153E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A5C12D-62D7-FE30-133D-A1A040D2D871}"/>
              </a:ext>
            </a:extLst>
          </p:cNvPr>
          <p:cNvSpPr txBox="1"/>
          <p:nvPr/>
        </p:nvSpPr>
        <p:spPr>
          <a:xfrm>
            <a:off x="463393" y="1027621"/>
            <a:ext cx="10612177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All LLMs perform well and beat the best-in-hindsight heuristic representing real learning.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Overall, Gemini (2.91%) &gt;* Claude (3.50%) &gt;* GPT (4.43%) &gt;* Hindsight (5.48%)</a:t>
            </a:r>
          </a:p>
          <a:p>
            <a:pPr>
              <a:spcAft>
                <a:spcPts val="600"/>
              </a:spcAft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30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8E0FE3-76C0-75EE-FFD7-5B1AB78C8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30" y="1890124"/>
            <a:ext cx="8498568" cy="4457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D7CC00-9870-C404-B6E8-DA05FA872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396" y="4159456"/>
            <a:ext cx="3928927" cy="2164060"/>
          </a:xfrm>
          <a:prstGeom prst="rect">
            <a:avLst/>
          </a:prstGeom>
          <a:ln w="25400">
            <a:solidFill>
              <a:srgbClr val="000000"/>
            </a:solidFill>
          </a:ln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03C1D0A-7B6A-DA17-BF3F-5018F9EB94B0}"/>
              </a:ext>
            </a:extLst>
          </p:cNvPr>
          <p:cNvSpPr/>
          <p:nvPr/>
        </p:nvSpPr>
        <p:spPr>
          <a:xfrm>
            <a:off x="5365714" y="1934495"/>
            <a:ext cx="2135675" cy="2164060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A35D5A1-6E64-CA6A-2D07-C5A052086773}"/>
              </a:ext>
            </a:extLst>
          </p:cNvPr>
          <p:cNvSpPr/>
          <p:nvPr/>
        </p:nvSpPr>
        <p:spPr>
          <a:xfrm>
            <a:off x="5296079" y="4199484"/>
            <a:ext cx="2135675" cy="2164060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51EF0A4-7083-C8DF-8282-A425401F8D2D}"/>
              </a:ext>
            </a:extLst>
          </p:cNvPr>
          <p:cNvSpPr/>
          <p:nvPr/>
        </p:nvSpPr>
        <p:spPr>
          <a:xfrm>
            <a:off x="7559781" y="1914144"/>
            <a:ext cx="2135675" cy="2164060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4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3"/>
</p:tagLst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28212</TotalTime>
  <Words>1854</Words>
  <Application>Microsoft Macintosh PowerPoint</Application>
  <PresentationFormat>Widescreen</PresentationFormat>
  <Paragraphs>219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Baskerville</vt:lpstr>
      <vt:lpstr>Calibri</vt:lpstr>
      <vt:lpstr>Gill Sans MT</vt:lpstr>
      <vt:lpstr>Palatino Linotype</vt:lpstr>
      <vt:lpstr>Wingdings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DiChristofano, Alex</dc:creator>
  <cp:lastModifiedBy>Hamilton, Michael Levi</cp:lastModifiedBy>
  <cp:revision>601</cp:revision>
  <dcterms:created xsi:type="dcterms:W3CDTF">2021-04-14T00:50:46Z</dcterms:created>
  <dcterms:modified xsi:type="dcterms:W3CDTF">2026-07-21T14:38:57Z</dcterms:modified>
</cp:coreProperties>
</file>